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Italic.fntdata"/><Relationship Id="rId14"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11806f72d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11806f72d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ea1c3b87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ea1c3b8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206d79a1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206d79a1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13a66beadc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13a66bead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gilderlehrman.org/history-resources/online-exhibitions/interactive-map-columbian-exchang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gilderlehrman.org/history-resources/online-exhibitions/interactive-map-columbian-exchang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a:t>
            </a:r>
            <a:r>
              <a:rPr lang="en" sz="2400">
                <a:solidFill>
                  <a:schemeClr val="dk1"/>
                </a:solidFill>
                <a:latin typeface="Halant"/>
                <a:ea typeface="Halant"/>
                <a:cs typeface="Halant"/>
                <a:sym typeface="Halant"/>
              </a:rPr>
              <a:t>The Columbian Exchange- Guided Notes</a:t>
            </a:r>
            <a:endParaRPr sz="24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753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sz="1200">
              <a:solidFill>
                <a:srgbClr val="231F20"/>
              </a:solidFill>
              <a:latin typeface="Halant"/>
              <a:ea typeface="Halant"/>
              <a:cs typeface="Halant"/>
              <a:sym typeface="Halant"/>
            </a:endParaRPr>
          </a:p>
          <a:p>
            <a:pPr indent="0" lvl="0" marL="0" rtl="0" algn="l">
              <a:spcBef>
                <a:spcPts val="0"/>
              </a:spcBef>
              <a:spcAft>
                <a:spcPts val="0"/>
              </a:spcAft>
              <a:buNone/>
            </a:pPr>
            <a:r>
              <a:t/>
            </a:r>
            <a:endParaRPr sz="1200">
              <a:solidFill>
                <a:srgbClr val="231F20"/>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In exactly 6 words, define the Columbian Exchange.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5 different things that spread from East to West.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Identify 5 </a:t>
            </a:r>
            <a:r>
              <a:rPr lang="en" sz="1200">
                <a:solidFill>
                  <a:schemeClr val="dk1"/>
                </a:solidFill>
                <a:latin typeface="Inter"/>
                <a:ea typeface="Inter"/>
                <a:cs typeface="Inter"/>
                <a:sym typeface="Inter"/>
              </a:rPr>
              <a:t>different</a:t>
            </a:r>
            <a:r>
              <a:rPr lang="en" sz="1200">
                <a:solidFill>
                  <a:schemeClr val="dk1"/>
                </a:solidFill>
                <a:latin typeface="Inter"/>
                <a:ea typeface="Inter"/>
                <a:cs typeface="Inter"/>
                <a:sym typeface="Inter"/>
              </a:rPr>
              <a:t> things that spread from West to East.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In your own words, explain three impacts of the Columbian Exchange on the Americas.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In your own words, explain three </a:t>
            </a:r>
            <a:r>
              <a:rPr lang="en" sz="1200">
                <a:solidFill>
                  <a:schemeClr val="dk1"/>
                </a:solidFill>
                <a:latin typeface="Inter"/>
                <a:ea typeface="Inter"/>
                <a:cs typeface="Inter"/>
                <a:sym typeface="Inter"/>
              </a:rPr>
              <a:t>impacts</a:t>
            </a:r>
            <a:r>
              <a:rPr lang="en" sz="1200">
                <a:solidFill>
                  <a:schemeClr val="dk1"/>
                </a:solidFill>
                <a:latin typeface="Inter"/>
                <a:ea typeface="Inter"/>
                <a:cs typeface="Inter"/>
                <a:sym typeface="Inter"/>
              </a:rPr>
              <a:t> of the Columbian Exchange on the Europe and Africa.</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Columbian Exchange- Interactive Map</a:t>
            </a:r>
            <a:endParaRPr sz="24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Go to </a:t>
            </a:r>
            <a:r>
              <a:rPr lang="en" sz="1200" u="sng">
                <a:solidFill>
                  <a:schemeClr val="hlink"/>
                </a:solidFill>
                <a:latin typeface="Halant"/>
                <a:ea typeface="Halant"/>
                <a:cs typeface="Halant"/>
                <a:sym typeface="Halant"/>
                <a:hlinkClick r:id="rId5"/>
              </a:rPr>
              <a:t>this website</a:t>
            </a:r>
            <a:r>
              <a:rPr lang="en" sz="1200">
                <a:solidFill>
                  <a:schemeClr val="dk1"/>
                </a:solidFill>
                <a:latin typeface="Halant"/>
                <a:ea typeface="Halant"/>
                <a:cs typeface="Halant"/>
                <a:sym typeface="Halant"/>
              </a:rPr>
              <a:t> to see an interactive map of the Columbian Exchange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demographics of the people who were part of the Columbian Exchange?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animals were brought to the New World by Europeans, and what impact did they have on the Americas?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two crops originated in the Americas and were brought back to Europe and Africa? What impacts did these crops have on the Old World?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three cash crops that were a part of the Columbian Exchange that came from the New World?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disease travel in the Columbian Exchange, and what impact did disease have in the New World?</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The Columbian Exchange- Guided Notes (Exemplar)</a:t>
            </a:r>
            <a:endParaRPr sz="2000">
              <a:solidFill>
                <a:schemeClr val="dk1"/>
              </a:solidFill>
              <a:latin typeface="Halant"/>
              <a:ea typeface="Halant"/>
              <a:cs typeface="Halant"/>
              <a:sym typeface="Halant"/>
            </a:endParaRPr>
          </a:p>
        </p:txBody>
      </p:sp>
      <p:pic>
        <p:nvPicPr>
          <p:cNvPr id="75" name="Google Shape;75;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 name="Google Shape;76;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 name="Google Shape;78;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9" name="Google Shape;79;p15"/>
          <p:cNvSpPr txBox="1"/>
          <p:nvPr/>
        </p:nvSpPr>
        <p:spPr>
          <a:xfrm>
            <a:off x="594300" y="655288"/>
            <a:ext cx="6583800" cy="90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sz="1200">
              <a:solidFill>
                <a:srgbClr val="231F20"/>
              </a:solidFill>
              <a:latin typeface="Halant"/>
              <a:ea typeface="Halant"/>
              <a:cs typeface="Halant"/>
              <a:sym typeface="Halant"/>
            </a:endParaRPr>
          </a:p>
          <a:p>
            <a:pPr indent="0" lvl="0" marL="0" rtl="0" algn="l">
              <a:spcBef>
                <a:spcPts val="0"/>
              </a:spcBef>
              <a:spcAft>
                <a:spcPts val="0"/>
              </a:spcAft>
              <a:buNone/>
            </a:pPr>
            <a:r>
              <a:t/>
            </a:r>
            <a:endParaRPr sz="1200">
              <a:solidFill>
                <a:srgbClr val="231F20"/>
              </a:solidFill>
              <a:latin typeface="Halant"/>
              <a:ea typeface="Halant"/>
              <a:cs typeface="Halant"/>
              <a:sym typeface="Halant"/>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Say-it-in-6: In exactly 6 words, define the Columbian Exchange.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Exchange goods diseases ideas new old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Identify 5 different things that spread from East to West.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Sugar, Rice, Horses, Smallpox, Christianity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Identify 5 different things that spread from West to East.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Potatoes, Corn, Turkeys, Syphilis, Quinine </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In your own words, explain three impacts of the Columbian Exchange on the Americas.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1. Deforestation and other destruction of the environment as cash crops were grown.</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2. Massive loss of life for Native Americans whose populations were devastated by diseases like smallpox.</a:t>
            </a:r>
            <a:br>
              <a:rPr b="1" lang="en" sz="1200">
                <a:solidFill>
                  <a:srgbClr val="E95C3D"/>
                </a:solidFill>
                <a:latin typeface="Inter"/>
                <a:ea typeface="Inter"/>
                <a:cs typeface="Inter"/>
                <a:sym typeface="Inter"/>
              </a:rPr>
            </a:br>
            <a:r>
              <a:rPr b="1" lang="en" sz="1200">
                <a:solidFill>
                  <a:srgbClr val="E95C3D"/>
                </a:solidFill>
                <a:latin typeface="Inter"/>
                <a:ea typeface="Inter"/>
                <a:cs typeface="Inter"/>
                <a:sym typeface="Inter"/>
              </a:rPr>
              <a:t>3. Due to interactions between Europeans, Native Americans, and Africans, there was increased ethnic diversity and a new social hierarchy put in place.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6) In your own words, explain three impacts of the Columbian Exchange on the Europe and Africa.</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1. Introduction of new food crops, in particular the potato, led to a diversified diet and population growth.</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2. The wealth of both individuals and states in Europe grew as they became involved in the trade of cash crops and silver.</a:t>
            </a:r>
            <a:endParaRPr b="1" sz="1200">
              <a:solidFill>
                <a:srgbClr val="E95C3D"/>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3. Africans were increasingly sold to the Americas for slave labor to produce cash crops as native populations died from disease and violence.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The Columbian Exchange- Interactive Map (Exemplar)</a:t>
            </a:r>
            <a:endParaRPr sz="1900">
              <a:solidFill>
                <a:schemeClr val="dk1"/>
              </a:solidFill>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8" name="Google Shape;88;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9" name="Google Shape;89;p16"/>
          <p:cNvSpPr txBox="1"/>
          <p:nvPr/>
        </p:nvSpPr>
        <p:spPr>
          <a:xfrm>
            <a:off x="594300" y="655288"/>
            <a:ext cx="6583800" cy="9928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Go to </a:t>
            </a:r>
            <a:r>
              <a:rPr lang="en" sz="1200" u="sng">
                <a:solidFill>
                  <a:schemeClr val="hlink"/>
                </a:solidFill>
                <a:latin typeface="Halant"/>
                <a:ea typeface="Halant"/>
                <a:cs typeface="Halant"/>
                <a:sym typeface="Halant"/>
                <a:hlinkClick r:id="rId5"/>
              </a:rPr>
              <a:t>this website</a:t>
            </a:r>
            <a:r>
              <a:rPr lang="en" sz="1200">
                <a:solidFill>
                  <a:schemeClr val="dk1"/>
                </a:solidFill>
                <a:latin typeface="Halant"/>
                <a:ea typeface="Halant"/>
                <a:cs typeface="Halant"/>
                <a:sym typeface="Halant"/>
              </a:rPr>
              <a:t> to see an interactive map of the Columbian Exchange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demographics of the people who were part of the Columbian Exchange?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Most of the people who migrated went from the old world to the new world. 805 of those were enslaved people from Africa. The Europeans who went to the New World were primarily male.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animals were brought to the New World by Europeans, and what impact did they have on the Americas?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Horses, pigs, cows, sheep, and goats were brought to the Americas. Horses in particular had a huge impact on the Americas as many indigenous peoples </a:t>
            </a:r>
            <a:r>
              <a:rPr b="1" lang="en" sz="1200">
                <a:solidFill>
                  <a:srgbClr val="E95C3D"/>
                </a:solidFill>
                <a:latin typeface="Inter"/>
                <a:ea typeface="Inter"/>
                <a:cs typeface="Inter"/>
                <a:sym typeface="Inter"/>
              </a:rPr>
              <a:t>incorporated</a:t>
            </a:r>
            <a:r>
              <a:rPr b="1" lang="en" sz="1200">
                <a:solidFill>
                  <a:srgbClr val="E95C3D"/>
                </a:solidFill>
                <a:latin typeface="Inter"/>
                <a:ea typeface="Inter"/>
                <a:cs typeface="Inter"/>
                <a:sym typeface="Inter"/>
              </a:rPr>
              <a:t> them into their lifestyles and allowed them to survive in groups longer.</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two crops originated in the Americas and were brought back to Europe and Africa? What impacts did these crops have on the Old World?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Corn and potatoes were brought back to Europe and had a large impact on the population. Potatoes were such a staple in the European diet that eventually a potato famine in Ireland caused massive population loss.</a:t>
            </a: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are three cash crops that were a part of the Columbian Exchange that came from the New World?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Tobacco, Chocolate, Cotton</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disease travel in the Columbian Exchange, and what impact did disease have in the New World?</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rPr b="1" lang="en" sz="1200">
                <a:solidFill>
                  <a:srgbClr val="E95C3D"/>
                </a:solidFill>
                <a:latin typeface="Inter"/>
                <a:ea typeface="Inter"/>
                <a:cs typeface="Inter"/>
                <a:sym typeface="Inter"/>
              </a:rPr>
              <a:t>Diseases spread through increased interactions and exchanges along the Columbian Exchange. Due to long-distance trade between native populations, in many cases the diseases spread there before European contact. Diseases decimated native populations- in many places death tolls reached 80%.</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